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65" r:id="rId2"/>
    <p:sldId id="256" r:id="rId3"/>
    <p:sldId id="264" r:id="rId4"/>
    <p:sldId id="257" r:id="rId5"/>
    <p:sldId id="258" r:id="rId6"/>
    <p:sldId id="259" r:id="rId7"/>
    <p:sldId id="260" r:id="rId8"/>
    <p:sldId id="270" r:id="rId9"/>
    <p:sldId id="271" r:id="rId10"/>
    <p:sldId id="272" r:id="rId11"/>
    <p:sldId id="269" r:id="rId12"/>
    <p:sldId id="268" r:id="rId13"/>
    <p:sldId id="266" r:id="rId14"/>
    <p:sldId id="267" r:id="rId15"/>
    <p:sldId id="261" r:id="rId16"/>
    <p:sldId id="262" r:id="rId17"/>
    <p:sldId id="278" r:id="rId18"/>
    <p:sldId id="277" r:id="rId19"/>
    <p:sldId id="276" r:id="rId20"/>
    <p:sldId id="275" r:id="rId21"/>
    <p:sldId id="285" r:id="rId22"/>
    <p:sldId id="274" r:id="rId23"/>
    <p:sldId id="273" r:id="rId24"/>
    <p:sldId id="281" r:id="rId25"/>
    <p:sldId id="286" r:id="rId26"/>
    <p:sldId id="282" r:id="rId27"/>
    <p:sldId id="283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3" autoAdjust="0"/>
    <p:restoredTop sz="94660"/>
  </p:normalViewPr>
  <p:slideViewPr>
    <p:cSldViewPr>
      <p:cViewPr varScale="1">
        <p:scale>
          <a:sx n="110" d="100"/>
          <a:sy n="110" d="100"/>
        </p:scale>
        <p:origin x="1626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90551B-D65E-4891-B9D5-1F66DFA0D319}" type="datetimeFigureOut">
              <a:rPr lang="ru-RU" smtClean="0"/>
              <a:t>03.04.2019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B3E844-F7DD-4060-B2DF-31A95D74F4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16053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584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1352433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st2.depositphotos.com/3259223/5925/v/950/depositphotos_59252737-stock-illustration-boy-raising-hand-while-study.jpg" TargetMode="External"/><Relationship Id="rId13" Type="http://schemas.openxmlformats.org/officeDocument/2006/relationships/hyperlink" Target="https://im0-tub-ru.yandex.net/i?id=025a4b7138f8977aa78a369dfb00ba6c-l&amp;n=13&amp;w=596&amp;h=770" TargetMode="External"/><Relationship Id="rId18" Type="http://schemas.openxmlformats.org/officeDocument/2006/relationships/hyperlink" Target="https://im0-tub-ru.yandex.net/i?id=1584f740e1608ed55c5b8242e44cc63a-srl&amp;n=13" TargetMode="External"/><Relationship Id="rId26" Type="http://schemas.openxmlformats.org/officeDocument/2006/relationships/hyperlink" Target="https://pptcloud3.ams3.digitaloceanspaces.com/slides/pics/003/947/270/original/Slide1.jpg?1497155371" TargetMode="External"/><Relationship Id="rId3" Type="http://schemas.openxmlformats.org/officeDocument/2006/relationships/hyperlink" Target="https://im0-tub-ru.yandex.net/i?id=a241915a927814cd6a1012b439d4f15e-srl&amp;n=13" TargetMode="External"/><Relationship Id="rId21" Type="http://schemas.openxmlformats.org/officeDocument/2006/relationships/hyperlink" Target="https://avatars.mds.yandex.net/get-pdb/1101614/f3c62af5-38df-493f-acc5-40df815723be/orig" TargetMode="External"/><Relationship Id="rId7" Type="http://schemas.openxmlformats.org/officeDocument/2006/relationships/hyperlink" Target="https://arhivurokov.ru/multiurok/6/5/3/6538d5ef6a738484ba62e77e8d68515764a05155/img15.jpg" TargetMode="External"/><Relationship Id="rId12" Type="http://schemas.openxmlformats.org/officeDocument/2006/relationships/hyperlink" Target="http://900igr.net/up/datai/104116/0007-006-.jpg" TargetMode="External"/><Relationship Id="rId17" Type="http://schemas.openxmlformats.org/officeDocument/2006/relationships/hyperlink" Target="https://im0-tub-ru.yandex.net/i?id=56fd43df888f888a191c795c7704a9e3-l&amp;n=13" TargetMode="External"/><Relationship Id="rId25" Type="http://schemas.openxmlformats.org/officeDocument/2006/relationships/hyperlink" Target="https://im0-tub-ru.yandex.net/i?id=6ec0db54f9d0c1aa54a6d781ffabecc0-l&amp;n=13" TargetMode="External"/><Relationship Id="rId2" Type="http://schemas.openxmlformats.org/officeDocument/2006/relationships/hyperlink" Target="http://kr-cbs.ru/upload/cover/5ae98ea3c0578.jpg" TargetMode="External"/><Relationship Id="rId16" Type="http://schemas.openxmlformats.org/officeDocument/2006/relationships/hyperlink" Target="https://image.jimcdn.com/app/cms/image/transf/none/path/sf278732f8691ebec/image/i134984909128ac34/version/1544171884/image.jpg" TargetMode="External"/><Relationship Id="rId20" Type="http://schemas.openxmlformats.org/officeDocument/2006/relationships/hyperlink" Target="https://st2.depositphotos.com/2400497/9933/v/950/depositphotos_99333500-stock-illustration-cartoon-boy-thinking.jpg" TargetMode="External"/><Relationship Id="rId29" Type="http://schemas.openxmlformats.org/officeDocument/2006/relationships/hyperlink" Target="https://im0-tub-ru.yandex.net/i?id=1961ed69a4fcf6e4379269eb44c90cc5-l&amp;n=13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m0-tub-ru.yandex.net/i?id=5b5341e62987864c43df4052e241649d-l&amp;n=13" TargetMode="External"/><Relationship Id="rId11" Type="http://schemas.openxmlformats.org/officeDocument/2006/relationships/hyperlink" Target="https://im0-tub-ru.yandex.net/i?id=1f57f326fbf3144c2a4c45965886a3bd-l&amp;n=13&amp;w=671&amp;h=868" TargetMode="External"/><Relationship Id="rId24" Type="http://schemas.openxmlformats.org/officeDocument/2006/relationships/hyperlink" Target="https://1.bp.blogspot.com/CuKtDUhTOqE/WDx873oMmUI/AAAAAAAAA0k/CBQQ7eP4oWwVhNWWF1SC3g_zTxoK5hZPACLcB/s1600/%D0%B4%D1%83%D0%BC%D0%B0%D1%8E.png&#1073;" TargetMode="External"/><Relationship Id="rId32" Type="http://schemas.openxmlformats.org/officeDocument/2006/relationships/hyperlink" Target="https://zverevaov-egords47.edumsko.ru/uploads/6200/6172/section/540169/.thumbs/14820471051170.png?1524572767070" TargetMode="External"/><Relationship Id="rId5" Type="http://schemas.openxmlformats.org/officeDocument/2006/relationships/hyperlink" Target="https://im0-tub-ru.yandex.net/i?id=298b75834d85517c61d866c87ae985d5-sr&amp;n=13" TargetMode="External"/><Relationship Id="rId15" Type="http://schemas.openxmlformats.org/officeDocument/2006/relationships/hyperlink" Target="https://im0-tub-ru.yandex.net/i?id=2bb912b7a06093adcead87303fa71cb5-l&amp;n=13" TargetMode="External"/><Relationship Id="rId23" Type="http://schemas.openxmlformats.org/officeDocument/2006/relationships/hyperlink" Target="https://im0tubru.yandex.net/i?id=d8969b69a30a223226a8b9281b271478&amp;n=33&amp;h=215&amp;w=197" TargetMode="External"/><Relationship Id="rId28" Type="http://schemas.openxmlformats.org/officeDocument/2006/relationships/hyperlink" Target="https://im0-tub-ru.yandex.net/i?id=e4082ee9495a1cbaf9a301ebd4c1bc35&amp;n=13-" TargetMode="External"/><Relationship Id="rId10" Type="http://schemas.openxmlformats.org/officeDocument/2006/relationships/hyperlink" Target="https://goods.kaypu.com/photo/523dc4ee96d711362c00cd28.jpg" TargetMode="External"/><Relationship Id="rId19" Type="http://schemas.openxmlformats.org/officeDocument/2006/relationships/hyperlink" Target="https://im0-tub-ru.yandex.net/i?id=3a9280caefe795180ec0a3e4c98ed2c0-l&amp;n=13" TargetMode="External"/><Relationship Id="rId31" Type="http://schemas.openxmlformats.org/officeDocument/2006/relationships/hyperlink" Target="https://i.pinimg.com/originals/d7/46/a3/d746a3a2cb5c5265df26bef653bde5c1.gif" TargetMode="External"/><Relationship Id="rId4" Type="http://schemas.openxmlformats.org/officeDocument/2006/relationships/hyperlink" Target="https://im0-tub-ru.yandex.net/i?id=23dcbb0164b06ce1a5ebc2df2e986b8a-l&amp;n=13" TargetMode="External"/><Relationship Id="rId9" Type="http://schemas.openxmlformats.org/officeDocument/2006/relationships/hyperlink" Target="https://arhivurokov.ru/kopilka/uploads/user_file_5666de144a130/priedmietnaia-niedielia-chtieniia-1-4-klassy_34.jpeg" TargetMode="External"/><Relationship Id="rId14" Type="http://schemas.openxmlformats.org/officeDocument/2006/relationships/hyperlink" Target="https://im0-tub-ru.yandex.net/i?id=675d0377eddb921074702553d3d80ff1-srl&amp;n=13" TargetMode="External"/><Relationship Id="rId22" Type="http://schemas.openxmlformats.org/officeDocument/2006/relationships/hyperlink" Target="https://im0-tub-ru.yandex.net/i?id=279bc1c6bce88e92e6d39afb5abff9e6&amp;n=13-" TargetMode="External"/><Relationship Id="rId27" Type="http://schemas.openxmlformats.org/officeDocument/2006/relationships/hyperlink" Target="https://autogear.ru/misc/i/gallery/11369/75846.jpg" TargetMode="External"/><Relationship Id="rId30" Type="http://schemas.openxmlformats.org/officeDocument/2006/relationships/hyperlink" Target="https://im0-tub-ru.yandex.net/i?id=9950f68aab40de90ba69346d99b82b2b-l&amp;n=13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14339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4340" name="Picture 2" descr="C:\Users\коля\Pictures\сказ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17"/>
            <a:ext cx="9209164" cy="6859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067208" y="4005064"/>
            <a:ext cx="5457120" cy="93610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prstTxWarp prst="textChevron">
              <a:avLst>
                <a:gd name="adj" fmla="val 27171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Семейный вечер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03270" y="5301208"/>
            <a:ext cx="5385000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softEdge rad="317500"/>
          </a:effectLst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 smtClean="0">
                <a:ln w="11430">
                  <a:solidFill>
                    <a:srgbClr val="FF0066"/>
                  </a:solidFill>
                </a:ln>
                <a:solidFill>
                  <a:srgbClr val="CC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</a:t>
            </a:r>
            <a:r>
              <a:rPr lang="ru-RU" sz="5400" b="1" spc="50" dirty="0" smtClean="0">
                <a:ln w="11430">
                  <a:solidFill>
                    <a:srgbClr val="FF0066"/>
                  </a:solidFill>
                </a:ln>
                <a:solidFill>
                  <a:srgbClr val="CC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Поляна сказок</a:t>
            </a:r>
            <a:r>
              <a:rPr lang="ru-RU" sz="5400" b="1" spc="50" dirty="0" smtClean="0">
                <a:ln w="11430">
                  <a:solidFill>
                    <a:srgbClr val="FF0066"/>
                  </a:solidFill>
                </a:ln>
                <a:solidFill>
                  <a:srgbClr val="CC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</a:t>
            </a:r>
            <a:endParaRPr lang="ru-RU" sz="5400" b="1" spc="50" dirty="0">
              <a:ln w="11430">
                <a:solidFill>
                  <a:srgbClr val="FF0066"/>
                </a:solidFill>
              </a:ln>
              <a:solidFill>
                <a:srgbClr val="CC00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343" name="TextBox 5"/>
          <p:cNvSpPr txBox="1">
            <a:spLocks noChangeArrowheads="1"/>
          </p:cNvSpPr>
          <p:nvPr/>
        </p:nvSpPr>
        <p:spPr bwMode="auto">
          <a:xfrm>
            <a:off x="2051050" y="3068638"/>
            <a:ext cx="46085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ru-RU" altLang="ru-RU"/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323528" y="116632"/>
            <a:ext cx="4536504" cy="83317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softEdge rad="127000"/>
          </a:effec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eaLnBrk="1" hangingPunct="1">
              <a:buSzPct val="100000"/>
              <a:defRPr/>
            </a:pPr>
            <a:r>
              <a:rPr lang="ru-RU" altLang="ru-RU" sz="1600" b="1" i="1" dirty="0" smtClean="0"/>
              <a:t>Выполнила уч. нач. классов</a:t>
            </a:r>
            <a:r>
              <a:rPr lang="en-US" altLang="ru-RU" sz="1600" b="1" i="1" dirty="0" smtClean="0"/>
              <a:t> </a:t>
            </a:r>
            <a:r>
              <a:rPr lang="ru-RU" altLang="ru-RU" sz="1600" b="1" i="1" dirty="0" smtClean="0"/>
              <a:t>1 </a:t>
            </a:r>
            <a:r>
              <a:rPr lang="ru-RU" altLang="ru-RU" sz="1600" b="1" i="1" dirty="0" err="1" smtClean="0"/>
              <a:t>квал.категории</a:t>
            </a:r>
            <a:endParaRPr lang="ru-RU" altLang="ru-RU" sz="1600" b="1" i="1" dirty="0" smtClean="0"/>
          </a:p>
          <a:p>
            <a:pPr eaLnBrk="1" hangingPunct="1">
              <a:buSzPct val="100000"/>
              <a:defRPr/>
            </a:pPr>
            <a:r>
              <a:rPr lang="ru-RU" altLang="ru-RU" sz="1600" b="1" i="1" dirty="0" smtClean="0"/>
              <a:t>Соболева Ольга Фёдоровна</a:t>
            </a:r>
          </a:p>
          <a:p>
            <a:pPr eaLnBrk="1" hangingPunct="1">
              <a:buSzPct val="100000"/>
              <a:defRPr/>
            </a:pPr>
            <a:r>
              <a:rPr lang="ru-RU" altLang="ru-RU" sz="1600" b="1" i="1" dirty="0" smtClean="0"/>
              <a:t>МБОУ «</a:t>
            </a:r>
            <a:r>
              <a:rPr lang="ru-RU" altLang="ru-RU" sz="1600" b="1" i="1" dirty="0" err="1" smtClean="0"/>
              <a:t>Верховажская</a:t>
            </a:r>
            <a:r>
              <a:rPr lang="ru-RU" altLang="ru-RU" sz="1600" b="1" i="1" dirty="0" smtClean="0"/>
              <a:t> СШ имени </a:t>
            </a:r>
            <a:r>
              <a:rPr lang="ru-RU" altLang="ru-RU" sz="1600" b="1" i="1" dirty="0" err="1" smtClean="0"/>
              <a:t>Я.Я.Кремлева</a:t>
            </a:r>
            <a:r>
              <a:rPr lang="ru-RU" altLang="ru-RU" sz="1600" b="1" i="1" dirty="0" smtClean="0"/>
              <a:t>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44707" y="6093296"/>
            <a:ext cx="7119749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По произведениям В.Г. </a:t>
            </a:r>
            <a:r>
              <a:rPr lang="ru-RU" sz="3600" b="1" cap="none" spc="0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Сутеева</a:t>
            </a:r>
            <a:endParaRPr lang="ru-RU" sz="36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71377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писание: http://kladraz.ru/upload/blogs/7288_40d28b4c78e45b579985e472291dc3b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4968552" cy="6408712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3" name="TextBox 2"/>
          <p:cNvSpPr txBox="1"/>
          <p:nvPr/>
        </p:nvSpPr>
        <p:spPr>
          <a:xfrm>
            <a:off x="5697151" y="3068960"/>
            <a:ext cx="30963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CC00FF"/>
                </a:solidFill>
                <a:latin typeface="Times New Roman" pitchFamily="18" charset="0"/>
                <a:cs typeface="Times New Roman" pitchFamily="18" charset="0"/>
              </a:rPr>
              <a:t>«Палочка-выручалочка»</a:t>
            </a:r>
          </a:p>
        </p:txBody>
      </p:sp>
    </p:spTree>
    <p:extLst>
      <p:ext uri="{BB962C8B-B14F-4D97-AF65-F5344CB8AC3E}">
        <p14:creationId xmlns:p14="http://schemas.microsoft.com/office/powerpoint/2010/main" val="1566405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писание: http://kladraz.ru/upload/blogs/7288_b21673377ae7fb43dbed9b906b22ca7e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48680"/>
            <a:ext cx="7343915" cy="504056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3" name="TextBox 2"/>
          <p:cNvSpPr txBox="1"/>
          <p:nvPr/>
        </p:nvSpPr>
        <p:spPr>
          <a:xfrm>
            <a:off x="2843357" y="5761451"/>
            <a:ext cx="33123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>
                <a:solidFill>
                  <a:srgbClr val="CC00FF"/>
                </a:solidFill>
                <a:latin typeface="Times New Roman" pitchFamily="18" charset="0"/>
                <a:cs typeface="Times New Roman" pitchFamily="18" charset="0"/>
              </a:rPr>
              <a:t>«Мешок яблок»</a:t>
            </a:r>
            <a:endParaRPr lang="ru-RU" sz="3200" b="1" dirty="0">
              <a:solidFill>
                <a:srgbClr val="CC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3242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писание: http://kladraz.ru/upload/blogs/7288_a112cd83dcdcf838014b3ea35cad1c07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5184576" cy="6408712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3" name="TextBox 2"/>
          <p:cNvSpPr txBox="1"/>
          <p:nvPr/>
        </p:nvSpPr>
        <p:spPr>
          <a:xfrm>
            <a:off x="5652120" y="3066058"/>
            <a:ext cx="33123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C00FF"/>
                </a:solidFill>
                <a:latin typeface="Times New Roman" pitchFamily="18" charset="0"/>
                <a:cs typeface="Times New Roman" pitchFamily="18" charset="0"/>
              </a:rPr>
              <a:t>«Капризная кошка»</a:t>
            </a:r>
          </a:p>
        </p:txBody>
      </p:sp>
    </p:spTree>
    <p:extLst>
      <p:ext uri="{BB962C8B-B14F-4D97-AF65-F5344CB8AC3E}">
        <p14:creationId xmlns:p14="http://schemas.microsoft.com/office/powerpoint/2010/main" val="1358180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писание: http://kladraz.ru/upload/blogs/7288_df8837486e83bc6416d6315eb921e747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5760640" cy="6336704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3" name="TextBox 2"/>
          <p:cNvSpPr txBox="1"/>
          <p:nvPr/>
        </p:nvSpPr>
        <p:spPr>
          <a:xfrm>
            <a:off x="6667941" y="3284984"/>
            <a:ext cx="172819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/>
            </a:r>
            <a:br>
              <a:rPr lang="ru-RU" dirty="0"/>
            </a:br>
            <a:r>
              <a:rPr lang="ru-RU" sz="3200" b="1" dirty="0" smtClean="0">
                <a:solidFill>
                  <a:srgbClr val="CC00FF"/>
                </a:solidFill>
                <a:latin typeface="Times New Roman" pitchFamily="18" charset="0"/>
                <a:cs typeface="Times New Roman" pitchFamily="18" charset="0"/>
              </a:rPr>
              <a:t>«Ёлка</a:t>
            </a:r>
            <a:r>
              <a:rPr lang="ru-RU" sz="3200" b="1" dirty="0">
                <a:solidFill>
                  <a:srgbClr val="CC00FF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1437126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писание: http://kladraz.ru/upload/blogs/7288_68722a84e86b8cb904b286225755576c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548680"/>
            <a:ext cx="6840760" cy="544125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3" name="TextBox 2"/>
          <p:cNvSpPr txBox="1"/>
          <p:nvPr/>
        </p:nvSpPr>
        <p:spPr>
          <a:xfrm>
            <a:off x="3151313" y="5960924"/>
            <a:ext cx="3096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C00FF"/>
                </a:solidFill>
                <a:latin typeface="Times New Roman" pitchFamily="18" charset="0"/>
                <a:cs typeface="Times New Roman" pitchFamily="18" charset="0"/>
              </a:rPr>
              <a:t>«Кораблик»</a:t>
            </a:r>
          </a:p>
        </p:txBody>
      </p:sp>
    </p:spTree>
    <p:extLst>
      <p:ext uri="{BB962C8B-B14F-4D97-AF65-F5344CB8AC3E}">
        <p14:creationId xmlns:p14="http://schemas.microsoft.com/office/powerpoint/2010/main" val="3646500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писание: http://kladraz.ru/upload/blogs/7288_6753f1540f8b65a34c2b228676b85d18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260648"/>
            <a:ext cx="5616624" cy="6336704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3" name="Прямоугольник 2"/>
          <p:cNvSpPr/>
          <p:nvPr/>
        </p:nvSpPr>
        <p:spPr>
          <a:xfrm>
            <a:off x="6372200" y="3284984"/>
            <a:ext cx="2005870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solidFill>
                  <a:srgbClr val="CC00FF"/>
                </a:solidFill>
                <a:latin typeface="Times New Roman" pitchFamily="18" charset="0"/>
                <a:cs typeface="Times New Roman" pitchFamily="18" charset="0"/>
              </a:rPr>
              <a:t>«Крошка </a:t>
            </a:r>
            <a:endParaRPr lang="ru-RU" sz="3200" b="1" dirty="0" smtClean="0">
              <a:solidFill>
                <a:srgbClr val="CC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CC00FF"/>
                </a:solidFill>
                <a:latin typeface="Times New Roman" pitchFamily="18" charset="0"/>
                <a:cs typeface="Times New Roman" pitchFamily="18" charset="0"/>
              </a:rPr>
              <a:t>Енот</a:t>
            </a:r>
            <a:r>
              <a:rPr lang="ru-RU" sz="3200" b="1" dirty="0">
                <a:solidFill>
                  <a:srgbClr val="CC00FF"/>
                </a:solidFill>
                <a:latin typeface="Times New Roman" pitchFamily="18" charset="0"/>
                <a:cs typeface="Times New Roman" pitchFamily="18" charset="0"/>
              </a:rPr>
              <a:t>» </a:t>
            </a:r>
          </a:p>
        </p:txBody>
      </p:sp>
    </p:spTree>
    <p:extLst>
      <p:ext uri="{BB962C8B-B14F-4D97-AF65-F5344CB8AC3E}">
        <p14:creationId xmlns:p14="http://schemas.microsoft.com/office/powerpoint/2010/main" val="3404389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836712"/>
            <a:ext cx="5814573" cy="5847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C00FF"/>
                </a:solidFill>
                <a:latin typeface="Times New Roman" pitchFamily="18" charset="0"/>
                <a:cs typeface="Times New Roman" pitchFamily="18" charset="0"/>
              </a:rPr>
              <a:t>4 конкурс  </a:t>
            </a:r>
            <a:r>
              <a:rPr lang="ru-RU" sz="3200" b="1" dirty="0">
                <a:solidFill>
                  <a:srgbClr val="CC00FF"/>
                </a:solidFill>
                <a:latin typeface="Times New Roman" pitchFamily="18" charset="0"/>
                <a:cs typeface="Times New Roman" pitchFamily="18" charset="0"/>
              </a:rPr>
              <a:t>«Угадай сказку</a:t>
            </a:r>
            <a:r>
              <a:rPr lang="ru-RU" sz="3200" b="1" dirty="0" smtClean="0">
                <a:solidFill>
                  <a:srgbClr val="CC00FF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3200" dirty="0">
              <a:solidFill>
                <a:srgbClr val="CC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E:\Картинки, рамки\63136665_5f8350820dd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060848"/>
            <a:ext cx="6348722" cy="4205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1592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779414"/>
            <a:ext cx="5001434" cy="5847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solidFill>
                  <a:srgbClr val="CC00FF"/>
                </a:solidFill>
                <a:latin typeface="Times New Roman" pitchFamily="18" charset="0"/>
                <a:cs typeface="Times New Roman" pitchFamily="18" charset="0"/>
              </a:rPr>
              <a:t>5.  Конкурс «</a:t>
            </a:r>
            <a:r>
              <a:rPr lang="ru-RU" sz="3200" b="1" dirty="0" err="1">
                <a:solidFill>
                  <a:srgbClr val="CC00FF"/>
                </a:solidFill>
                <a:latin typeface="Times New Roman" pitchFamily="18" charset="0"/>
                <a:cs typeface="Times New Roman" pitchFamily="18" charset="0"/>
              </a:rPr>
              <a:t>Угадалкино</a:t>
            </a:r>
            <a:r>
              <a:rPr lang="ru-RU" sz="3200" b="1" dirty="0">
                <a:solidFill>
                  <a:srgbClr val="CC00FF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3200" dirty="0">
              <a:solidFill>
                <a:srgbClr val="CC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081"/>
          <a:stretch/>
        </p:blipFill>
        <p:spPr>
          <a:xfrm>
            <a:off x="3025056" y="1556792"/>
            <a:ext cx="3059112" cy="5001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288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1052735"/>
            <a:ext cx="5023811" cy="5847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C00FF"/>
                </a:solidFill>
                <a:latin typeface="Times New Roman" pitchFamily="18" charset="0"/>
                <a:cs typeface="Times New Roman" pitchFamily="18" charset="0"/>
              </a:rPr>
              <a:t>6 конкурс «Стол </a:t>
            </a:r>
            <a:r>
              <a:rPr lang="ru-RU" sz="3200" b="1" dirty="0">
                <a:solidFill>
                  <a:srgbClr val="CC00FF"/>
                </a:solidFill>
                <a:latin typeface="Times New Roman" pitchFamily="18" charset="0"/>
                <a:cs typeface="Times New Roman" pitchFamily="18" charset="0"/>
              </a:rPr>
              <a:t>находок»</a:t>
            </a:r>
            <a:endParaRPr lang="ru-RU" sz="3200" dirty="0">
              <a:solidFill>
                <a:srgbClr val="CC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E:\Cутеев\Соболева О.Ф\б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396216"/>
            <a:ext cx="3713564" cy="2613249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E:\Cутеев\Соболева О.Ф\т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362333"/>
            <a:ext cx="2376264" cy="2647132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592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39814" y="789354"/>
            <a:ext cx="4604915" cy="5847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CC00FF"/>
                </a:solidFill>
                <a:latin typeface="Times New Roman" pitchFamily="18" charset="0"/>
                <a:cs typeface="Times New Roman" pitchFamily="18" charset="0"/>
              </a:rPr>
              <a:t>7 конкурс «Почемучка</a:t>
            </a:r>
            <a:r>
              <a:rPr lang="ru-RU" sz="3200" b="1" dirty="0">
                <a:solidFill>
                  <a:srgbClr val="CC00FF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3200" dirty="0">
              <a:solidFill>
                <a:srgbClr val="CC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07"/>
          <a:stretch>
            <a:fillRect/>
          </a:stretch>
        </p:blipFill>
        <p:spPr bwMode="auto">
          <a:xfrm>
            <a:off x="2665399" y="1700808"/>
            <a:ext cx="4056542" cy="487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3849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писание: http://kladraz.ru/upload/blogs/7288_e6f194983af909dbb9d316fcfc5434b7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04664"/>
            <a:ext cx="4425577" cy="6120680"/>
          </a:xfrm>
          <a:prstGeom prst="rect">
            <a:avLst/>
          </a:prstGeom>
          <a:noFill/>
          <a:ln w="28575"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07504" y="1772816"/>
            <a:ext cx="432048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Владимир Григорьевич </a:t>
            </a:r>
            <a:r>
              <a:rPr lang="ru-RU" sz="3200" b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Сутеев</a:t>
            </a: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 июля 1903 — 10 марта1993) – детский писатель, художник иллюстратор, режиссер-мультипликатор. </a:t>
            </a:r>
          </a:p>
        </p:txBody>
      </p:sp>
    </p:spTree>
    <p:extLst>
      <p:ext uri="{BB962C8B-B14F-4D97-AF65-F5344CB8AC3E}">
        <p14:creationId xmlns:p14="http://schemas.microsoft.com/office/powerpoint/2010/main" val="1084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980728"/>
            <a:ext cx="5579413" cy="5847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CC00FF"/>
                </a:solidFill>
                <a:latin typeface="Times New Roman" pitchFamily="18" charset="0"/>
                <a:cs typeface="Times New Roman" pitchFamily="18" charset="0"/>
              </a:rPr>
              <a:t>8 конкурс «Скажи </a:t>
            </a:r>
            <a:r>
              <a:rPr lang="ru-RU" sz="3200" b="1" dirty="0">
                <a:solidFill>
                  <a:srgbClr val="CC00FF"/>
                </a:solidFill>
                <a:latin typeface="Times New Roman" pitchFamily="18" charset="0"/>
                <a:cs typeface="Times New Roman" pitchFamily="18" charset="0"/>
              </a:rPr>
              <a:t>наоборот»</a:t>
            </a:r>
          </a:p>
        </p:txBody>
      </p:sp>
      <p:pic>
        <p:nvPicPr>
          <p:cNvPr id="3" name="Рисунок 3" descr="https://im0-tub-ru.yandex.net/i?id=90cf5d3646c3957f54e0405f0cc7f1e8-l&amp;n=1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r="11736"/>
          <a:stretch>
            <a:fillRect/>
          </a:stretch>
        </p:blipFill>
        <p:spPr bwMode="auto">
          <a:xfrm>
            <a:off x="3081333" y="1772816"/>
            <a:ext cx="3257745" cy="4646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3818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91680" y="832936"/>
            <a:ext cx="5904656" cy="1015663"/>
          </a:xfrm>
          <a:prstGeom prst="rect">
            <a:avLst/>
          </a:prstGeom>
          <a:noFill/>
        </p:spPr>
        <p:txBody>
          <a:bodyPr>
            <a:prstTxWarp prst="textChevron">
              <a:avLst>
                <a:gd name="adj" fmla="val 25979"/>
              </a:avLst>
            </a:prstTxWarp>
            <a:spAutoFit/>
          </a:bodyPr>
          <a:lstStyle/>
          <a:p>
            <a:pPr>
              <a:defRPr/>
            </a:pPr>
            <a:r>
              <a:rPr lang="ru-RU" altLang="ru-RU" sz="6000" b="1" dirty="0">
                <a:solidFill>
                  <a:srgbClr val="CC00FF"/>
                </a:solidFill>
                <a:latin typeface="Monotype Corsiva" pitchFamily="66" charset="0"/>
              </a:rPr>
              <a:t>Время подвигаться</a:t>
            </a:r>
            <a:endParaRPr lang="ru-RU" altLang="ru-RU" sz="6000" dirty="0">
              <a:solidFill>
                <a:srgbClr val="CC00FF"/>
              </a:solidFill>
              <a:latin typeface="Monotype Corsiva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060848"/>
            <a:ext cx="7151836" cy="44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016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404664"/>
            <a:ext cx="7632848" cy="156966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C00FF"/>
                </a:solidFill>
                <a:latin typeface="Times New Roman" pitchFamily="18" charset="0"/>
                <a:cs typeface="Times New Roman" pitchFamily="18" charset="0"/>
              </a:rPr>
              <a:t>9 конкурс </a:t>
            </a:r>
            <a:r>
              <a:rPr lang="ru-RU" sz="3200" b="1" dirty="0">
                <a:solidFill>
                  <a:srgbClr val="CC00FF"/>
                </a:solidFill>
                <a:latin typeface="Times New Roman" pitchFamily="18" charset="0"/>
                <a:cs typeface="Times New Roman" pitchFamily="18" charset="0"/>
              </a:rPr>
              <a:t>капитанов </a:t>
            </a:r>
            <a:endParaRPr lang="ru-RU" sz="3200" b="1" dirty="0" smtClean="0">
              <a:solidFill>
                <a:srgbClr val="CC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CC00FF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>
                <a:solidFill>
                  <a:srgbClr val="CC00FF"/>
                </a:solidFill>
                <a:latin typeface="Times New Roman" pitchFamily="18" charset="0"/>
                <a:cs typeface="Times New Roman" pitchFamily="18" charset="0"/>
              </a:rPr>
              <a:t>Сказка – ложь, да в ней намёк, добрым молодцам урок…»</a:t>
            </a:r>
            <a:endParaRPr lang="ru-RU" sz="3200" dirty="0">
              <a:solidFill>
                <a:srgbClr val="CC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E:\Cутеев\Соболева О.Ф\i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54" t="33153" r="9443" b="8967"/>
          <a:stretch/>
        </p:blipFill>
        <p:spPr bwMode="auto">
          <a:xfrm>
            <a:off x="1403648" y="2492896"/>
            <a:ext cx="6350669" cy="3424538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650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836712"/>
            <a:ext cx="6768752" cy="5847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C00FF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3200" b="1" dirty="0">
                <a:solidFill>
                  <a:srgbClr val="CC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CC00FF"/>
                </a:solidFill>
                <a:latin typeface="Times New Roman" pitchFamily="18" charset="0"/>
                <a:cs typeface="Times New Roman" pitchFamily="18" charset="0"/>
              </a:rPr>
              <a:t>конкурс «Сделай </a:t>
            </a:r>
            <a:r>
              <a:rPr lang="ru-RU" sz="3200" b="1" dirty="0">
                <a:solidFill>
                  <a:srgbClr val="CC00FF"/>
                </a:solidFill>
                <a:latin typeface="Times New Roman" pitchFamily="18" charset="0"/>
                <a:cs typeface="Times New Roman" pitchFamily="18" charset="0"/>
              </a:rPr>
              <a:t>свой выбор!» </a:t>
            </a:r>
            <a:endParaRPr lang="ru-RU" sz="3200" dirty="0">
              <a:solidFill>
                <a:srgbClr val="CC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E:\Cутеев\Соболева О.Ф\й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492896"/>
            <a:ext cx="2952328" cy="2952328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E:\Cутеев\Соболева О.Ф\я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492896"/>
            <a:ext cx="3787956" cy="2880320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71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Работа с роди - Новинки книжного мира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6400" l="9916" r="9789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6632"/>
            <a:ext cx="6136008" cy="6472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331640" y="653344"/>
            <a:ext cx="7128792" cy="1152128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0841454"/>
              </a:avLst>
            </a:prstTxWarp>
            <a:spAutoFit/>
          </a:bodyPr>
          <a:lstStyle/>
          <a:p>
            <a:pPr algn="ctr"/>
            <a:r>
              <a:rPr lang="ru-RU" sz="41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Читайте, слушайте, рисуйте сказки!</a:t>
            </a:r>
            <a:endParaRPr lang="ru-RU" sz="413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9983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1760" y="332656"/>
            <a:ext cx="4536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C00FF"/>
                </a:solidFill>
                <a:latin typeface="Times New Roman" pitchFamily="18" charset="0"/>
                <a:cs typeface="Times New Roman" pitchFamily="18" charset="0"/>
              </a:rPr>
              <a:t>Награждение команд</a:t>
            </a:r>
            <a:endParaRPr lang="ru-RU" sz="3200" b="1" dirty="0">
              <a:solidFill>
                <a:srgbClr val="CC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E:\Cутеев\Соболева О.Ф\с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9157" y="1124744"/>
            <a:ext cx="6081710" cy="5425592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4214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1073150"/>
            <a:ext cx="4694238" cy="471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481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2925" y="1000125"/>
            <a:ext cx="4559300" cy="493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4821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1353" y="4199697"/>
            <a:ext cx="2429495" cy="235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9908" y="764704"/>
            <a:ext cx="3048006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3446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214161"/>
            <a:ext cx="9127111" cy="72477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/>
          <a:extLst/>
        </p:spPr>
        <p:txBody>
          <a:bodyPr wrap="square" lIns="90000" tIns="46800" rIns="90000" bIns="46800" anchor="ctr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  <a:defRPr/>
            </a:pPr>
            <a:r>
              <a:rPr lang="ru-RU" altLang="ru-RU" sz="1100" b="1" i="1" dirty="0" smtClean="0">
                <a:solidFill>
                  <a:schemeClr val="accent3">
                    <a:lumMod val="75000"/>
                  </a:schemeClr>
                </a:solidFill>
              </a:rPr>
              <a:t>Используемые источники:</a:t>
            </a:r>
          </a:p>
          <a:p>
            <a:pPr eaLnBrk="1" hangingPunct="1">
              <a:buClr>
                <a:srgbClr val="000000"/>
              </a:buClr>
              <a:buSzPct val="100000"/>
              <a:defRPr/>
            </a:pPr>
            <a:r>
              <a:rPr lang="ru-RU" altLang="ru-RU" sz="1050" b="1" dirty="0" smtClean="0">
                <a:solidFill>
                  <a:schemeClr val="accent6">
                    <a:lumMod val="75000"/>
                  </a:schemeClr>
                </a:solidFill>
              </a:rPr>
              <a:t>Интернет ресурсы: </a:t>
            </a:r>
          </a:p>
          <a:p>
            <a:pPr lvl="0">
              <a:lnSpc>
                <a:spcPts val="1440"/>
              </a:lnSpc>
            </a:pPr>
            <a:r>
              <a:rPr lang="ru-RU" sz="1100" u="sng" dirty="0">
                <a:hlinkClick r:id="rId2"/>
              </a:rPr>
              <a:t>http://kr-cbs.ru/upload/cover/5ae98ea3c0578.jpg</a:t>
            </a:r>
            <a:r>
              <a:rPr lang="ru-RU" sz="1100" dirty="0"/>
              <a:t> </a:t>
            </a:r>
            <a:r>
              <a:rPr lang="ru-RU" sz="1100" dirty="0" smtClean="0">
                <a:solidFill>
                  <a:schemeClr val="tx1"/>
                </a:solidFill>
              </a:rPr>
              <a:t>- </a:t>
            </a:r>
            <a:r>
              <a:rPr lang="ru-RU" sz="1100" dirty="0">
                <a:solidFill>
                  <a:schemeClr val="tx1"/>
                </a:solidFill>
              </a:rPr>
              <a:t>терем</a:t>
            </a:r>
          </a:p>
          <a:p>
            <a:pPr lvl="0">
              <a:lnSpc>
                <a:spcPts val="1440"/>
              </a:lnSpc>
            </a:pPr>
            <a:r>
              <a:rPr lang="ru-RU" sz="1100" u="sng" dirty="0">
                <a:solidFill>
                  <a:srgbClr val="0070C0"/>
                </a:solidFill>
                <a:hlinkClick r:id="rId3"/>
              </a:rPr>
              <a:t>https://im0-tub-ru.yandex.net/i?id=a241915a927814cd6a1012b439d4f15e-srl&amp;n=13</a:t>
            </a:r>
            <a:r>
              <a:rPr lang="ru-RU" sz="1100" dirty="0"/>
              <a:t> </a:t>
            </a:r>
            <a:r>
              <a:rPr lang="ru-RU" sz="1100" dirty="0">
                <a:solidFill>
                  <a:schemeClr val="tx1"/>
                </a:solidFill>
              </a:rPr>
              <a:t>-фотография </a:t>
            </a:r>
            <a:r>
              <a:rPr lang="ru-RU" sz="1100" dirty="0" err="1">
                <a:solidFill>
                  <a:schemeClr val="tx1"/>
                </a:solidFill>
              </a:rPr>
              <a:t>Сутеева</a:t>
            </a:r>
            <a:r>
              <a:rPr lang="ru-RU" sz="1100" dirty="0">
                <a:solidFill>
                  <a:schemeClr val="tx1"/>
                </a:solidFill>
              </a:rPr>
              <a:t> В.Г</a:t>
            </a:r>
          </a:p>
          <a:p>
            <a:pPr lvl="0">
              <a:lnSpc>
                <a:spcPts val="1440"/>
              </a:lnSpc>
            </a:pPr>
            <a:r>
              <a:rPr lang="ru-RU" sz="1100" u="sng" dirty="0">
                <a:hlinkClick r:id="rId4"/>
              </a:rPr>
              <a:t>https://im0-tub-ru.yandex.net/i?id=23dcbb0164b06ce1a5ebc2df2e986b8a-l&amp;n=13</a:t>
            </a:r>
            <a:endParaRPr lang="ru-RU" sz="1100" dirty="0"/>
          </a:p>
          <a:p>
            <a:pPr>
              <a:lnSpc>
                <a:spcPts val="1440"/>
              </a:lnSpc>
            </a:pPr>
            <a:r>
              <a:rPr lang="ru-RU" sz="1100" u="sng" dirty="0" smtClean="0">
                <a:hlinkClick r:id="rId5"/>
              </a:rPr>
              <a:t>https</a:t>
            </a:r>
            <a:r>
              <a:rPr lang="ru-RU" sz="1100" u="sng" dirty="0">
                <a:hlinkClick r:id="rId5"/>
              </a:rPr>
              <a:t>://im0-tub-ru.yandex.net/i?id=298b75834d85517c61d866c87ae985d5-sr&amp;n=13</a:t>
            </a:r>
            <a:endParaRPr lang="ru-RU" sz="1100" dirty="0"/>
          </a:p>
          <a:p>
            <a:pPr>
              <a:lnSpc>
                <a:spcPts val="1440"/>
              </a:lnSpc>
            </a:pPr>
            <a:r>
              <a:rPr lang="ru-RU" sz="1100" u="sng" dirty="0" smtClean="0">
                <a:hlinkClick r:id="rId6"/>
              </a:rPr>
              <a:t>https</a:t>
            </a:r>
            <a:r>
              <a:rPr lang="ru-RU" sz="1100" u="sng" dirty="0">
                <a:hlinkClick r:id="rId6"/>
              </a:rPr>
              <a:t>://im0-tub-ru.yandex.net/i?id=5b5341e62987864c43df4052e241649d-l&amp;n=13</a:t>
            </a:r>
            <a:r>
              <a:rPr lang="ru-RU" sz="1100" dirty="0"/>
              <a:t> </a:t>
            </a:r>
            <a:r>
              <a:rPr lang="ru-RU" sz="1100" dirty="0">
                <a:solidFill>
                  <a:schemeClr val="tx1"/>
                </a:solidFill>
              </a:rPr>
              <a:t>- книги </a:t>
            </a:r>
            <a:r>
              <a:rPr lang="ru-RU" sz="1100" dirty="0" err="1">
                <a:solidFill>
                  <a:schemeClr val="tx1"/>
                </a:solidFill>
              </a:rPr>
              <a:t>Сутеева</a:t>
            </a:r>
            <a:r>
              <a:rPr lang="ru-RU" sz="1100" dirty="0">
                <a:solidFill>
                  <a:schemeClr val="tx1"/>
                </a:solidFill>
              </a:rPr>
              <a:t> В.Г.</a:t>
            </a:r>
          </a:p>
          <a:p>
            <a:pPr lvl="0">
              <a:lnSpc>
                <a:spcPts val="1440"/>
              </a:lnSpc>
            </a:pPr>
            <a:r>
              <a:rPr lang="ru-RU" sz="1100" u="sng" dirty="0">
                <a:hlinkClick r:id="rId7"/>
              </a:rPr>
              <a:t>https://arhivurokov.ru/multiurok/6/5/3/6538d5ef6a738484ba62e77e8d68515764a05155/img15.jpg</a:t>
            </a:r>
            <a:r>
              <a:rPr lang="ru-RU" sz="1100" dirty="0"/>
              <a:t> </a:t>
            </a:r>
            <a:r>
              <a:rPr lang="ru-RU" sz="1100" dirty="0">
                <a:solidFill>
                  <a:schemeClr val="tx1"/>
                </a:solidFill>
              </a:rPr>
              <a:t>- представление команд</a:t>
            </a:r>
          </a:p>
          <a:p>
            <a:pPr lvl="0">
              <a:lnSpc>
                <a:spcPts val="1440"/>
              </a:lnSpc>
            </a:pPr>
            <a:r>
              <a:rPr lang="ru-RU" sz="1100" u="sng" dirty="0">
                <a:hlinkClick r:id="rId8"/>
              </a:rPr>
              <a:t>https://</a:t>
            </a:r>
            <a:r>
              <a:rPr lang="ru-RU" sz="1100" u="sng" dirty="0" smtClean="0">
                <a:hlinkClick r:id="rId8"/>
              </a:rPr>
              <a:t>st2.depositphotos.com/3259223/5925/v/950/depositphotos_59252737-stock-illustration-boy-raising-hand-while-study.jpg</a:t>
            </a:r>
            <a:r>
              <a:rPr lang="ru-RU" sz="1100" dirty="0" smtClean="0"/>
              <a:t> </a:t>
            </a:r>
            <a:r>
              <a:rPr lang="ru-RU" sz="1100" dirty="0">
                <a:solidFill>
                  <a:schemeClr val="tx1"/>
                </a:solidFill>
              </a:rPr>
              <a:t>- </a:t>
            </a:r>
            <a:r>
              <a:rPr lang="ru-RU" sz="1100" dirty="0"/>
              <a:t> </a:t>
            </a:r>
            <a:r>
              <a:rPr lang="ru-RU" sz="1100" dirty="0">
                <a:solidFill>
                  <a:schemeClr val="tx1"/>
                </a:solidFill>
              </a:rPr>
              <a:t>мальчик отвечает</a:t>
            </a:r>
          </a:p>
          <a:p>
            <a:pPr lvl="0">
              <a:lnSpc>
                <a:spcPts val="1440"/>
              </a:lnSpc>
            </a:pPr>
            <a:r>
              <a:rPr lang="ru-RU" sz="1100" u="sng" dirty="0">
                <a:hlinkClick r:id="rId9"/>
              </a:rPr>
              <a:t>https://arhivurokov.ru/kopilka/uploads/user_file_5666de144a130/priedmietnaia-niedielia-chtieniia-1-4-klassy_34.jpeg</a:t>
            </a:r>
            <a:r>
              <a:rPr lang="ru-RU" sz="1100" dirty="0"/>
              <a:t> </a:t>
            </a:r>
            <a:r>
              <a:rPr lang="ru-RU" sz="1100" dirty="0">
                <a:solidFill>
                  <a:schemeClr val="tx1"/>
                </a:solidFill>
              </a:rPr>
              <a:t>- дети за книгой</a:t>
            </a:r>
          </a:p>
          <a:p>
            <a:pPr lvl="0">
              <a:lnSpc>
                <a:spcPts val="1440"/>
              </a:lnSpc>
            </a:pPr>
            <a:r>
              <a:rPr lang="ru-RU" sz="1100" u="sng" dirty="0">
                <a:hlinkClick r:id="rId10"/>
              </a:rPr>
              <a:t>https://goods.kaypu.com/photo/523dc4ee96d711362c00cd28.jpg</a:t>
            </a:r>
            <a:r>
              <a:rPr lang="ru-RU" sz="1100" dirty="0"/>
              <a:t> </a:t>
            </a:r>
            <a:r>
              <a:rPr lang="ru-RU" sz="1100" dirty="0">
                <a:solidFill>
                  <a:schemeClr val="tx1"/>
                </a:solidFill>
              </a:rPr>
              <a:t>- «Три котёнка»</a:t>
            </a:r>
          </a:p>
          <a:p>
            <a:pPr lvl="0">
              <a:lnSpc>
                <a:spcPts val="1440"/>
              </a:lnSpc>
            </a:pPr>
            <a:r>
              <a:rPr lang="ru-RU" sz="1100" u="sng" dirty="0">
                <a:hlinkClick r:id="rId11"/>
              </a:rPr>
              <a:t>https://im0-tub-ru.yandex.net/i?id=1f57f326fbf3144c2a4c45965886a3bd-l&amp;n=13&amp;w=671&amp;h=868</a:t>
            </a:r>
            <a:r>
              <a:rPr lang="ru-RU" sz="1100" dirty="0"/>
              <a:t> </a:t>
            </a:r>
            <a:r>
              <a:rPr lang="ru-RU" sz="1100" dirty="0">
                <a:solidFill>
                  <a:schemeClr val="tx1"/>
                </a:solidFill>
              </a:rPr>
              <a:t>– «Под грибом»</a:t>
            </a:r>
          </a:p>
          <a:p>
            <a:pPr lvl="0">
              <a:lnSpc>
                <a:spcPts val="1440"/>
              </a:lnSpc>
            </a:pPr>
            <a:r>
              <a:rPr lang="ru-RU" sz="1100" u="sng" dirty="0">
                <a:hlinkClick r:id="rId12"/>
              </a:rPr>
              <a:t>http://900igr.net/up/datai/104116/0007-006-.jpg</a:t>
            </a:r>
            <a:r>
              <a:rPr lang="ru-RU" sz="1100" dirty="0"/>
              <a:t> </a:t>
            </a:r>
            <a:r>
              <a:rPr lang="ru-RU" sz="1100" dirty="0">
                <a:solidFill>
                  <a:schemeClr val="tx1"/>
                </a:solidFill>
              </a:rPr>
              <a:t>- «Яблоко»</a:t>
            </a:r>
          </a:p>
          <a:p>
            <a:pPr lvl="0">
              <a:lnSpc>
                <a:spcPts val="1440"/>
              </a:lnSpc>
            </a:pPr>
            <a:r>
              <a:rPr lang="ru-RU" sz="1100" u="sng" dirty="0">
                <a:hlinkClick r:id="rId13"/>
              </a:rPr>
              <a:t>https://im0-tub-ru.yandex.net/i?id=025a4b7138f8977aa78a369dfb00ba6c-l&amp;n=13&amp;w=596&amp;h=770</a:t>
            </a:r>
            <a:r>
              <a:rPr lang="ru-RU" sz="1100" dirty="0"/>
              <a:t> </a:t>
            </a:r>
            <a:r>
              <a:rPr lang="ru-RU" sz="1100" dirty="0">
                <a:solidFill>
                  <a:schemeClr val="tx1"/>
                </a:solidFill>
              </a:rPr>
              <a:t>– «Палочка-выручалочка»</a:t>
            </a:r>
          </a:p>
          <a:p>
            <a:pPr lvl="0">
              <a:lnSpc>
                <a:spcPts val="1440"/>
              </a:lnSpc>
            </a:pPr>
            <a:r>
              <a:rPr lang="ru-RU" sz="1100" u="sng" dirty="0">
                <a:hlinkClick r:id="rId14"/>
              </a:rPr>
              <a:t>https://im0-tub-ru.yandex.net/i?id=675d0377eddb921074702553d3d80ff1-srl&amp;n=13</a:t>
            </a:r>
            <a:r>
              <a:rPr lang="ru-RU" sz="1100" dirty="0"/>
              <a:t> </a:t>
            </a:r>
            <a:r>
              <a:rPr lang="ru-RU" sz="1100" dirty="0">
                <a:solidFill>
                  <a:schemeClr val="tx1"/>
                </a:solidFill>
              </a:rPr>
              <a:t>«Мешок яблок»</a:t>
            </a:r>
          </a:p>
          <a:p>
            <a:pPr lvl="0">
              <a:lnSpc>
                <a:spcPts val="1440"/>
              </a:lnSpc>
            </a:pPr>
            <a:r>
              <a:rPr lang="ru-RU" sz="1100" u="sng" dirty="0">
                <a:hlinkClick r:id="rId15"/>
              </a:rPr>
              <a:t>https://im0-tub-ru.yandex.net/i?id=2bb912b7a06093adcead87303fa71cb5-l&amp;n=13</a:t>
            </a:r>
            <a:r>
              <a:rPr lang="ru-RU" sz="1100" dirty="0"/>
              <a:t> </a:t>
            </a:r>
            <a:r>
              <a:rPr lang="ru-RU" sz="1100" dirty="0">
                <a:solidFill>
                  <a:schemeClr val="tx1"/>
                </a:solidFill>
              </a:rPr>
              <a:t>– «Капризная кошка»</a:t>
            </a:r>
          </a:p>
          <a:p>
            <a:pPr lvl="0">
              <a:lnSpc>
                <a:spcPts val="1440"/>
              </a:lnSpc>
            </a:pPr>
            <a:r>
              <a:rPr lang="en-US" sz="1100" u="sng" dirty="0">
                <a:hlinkClick r:id="rId16"/>
              </a:rPr>
              <a:t>https</a:t>
            </a:r>
            <a:r>
              <a:rPr lang="ru-RU" sz="1100" u="sng" dirty="0">
                <a:hlinkClick r:id="rId16"/>
              </a:rPr>
              <a:t>://</a:t>
            </a:r>
            <a:r>
              <a:rPr lang="en-US" sz="1100" u="sng" dirty="0">
                <a:hlinkClick r:id="rId16"/>
              </a:rPr>
              <a:t>image</a:t>
            </a:r>
            <a:r>
              <a:rPr lang="ru-RU" sz="1100" u="sng" dirty="0">
                <a:hlinkClick r:id="rId16"/>
              </a:rPr>
              <a:t>.</a:t>
            </a:r>
            <a:r>
              <a:rPr lang="en-US" sz="1100" u="sng" dirty="0" err="1">
                <a:hlinkClick r:id="rId16"/>
              </a:rPr>
              <a:t>jimcdn</a:t>
            </a:r>
            <a:r>
              <a:rPr lang="ru-RU" sz="1100" u="sng" dirty="0">
                <a:hlinkClick r:id="rId16"/>
              </a:rPr>
              <a:t>.</a:t>
            </a:r>
            <a:r>
              <a:rPr lang="en-US" sz="1100" u="sng" dirty="0">
                <a:hlinkClick r:id="rId16"/>
              </a:rPr>
              <a:t>com</a:t>
            </a:r>
            <a:r>
              <a:rPr lang="ru-RU" sz="1100" u="sng" dirty="0">
                <a:hlinkClick r:id="rId16"/>
              </a:rPr>
              <a:t>/</a:t>
            </a:r>
            <a:r>
              <a:rPr lang="en-US" sz="1100" u="sng" dirty="0">
                <a:hlinkClick r:id="rId16"/>
              </a:rPr>
              <a:t>app</a:t>
            </a:r>
            <a:r>
              <a:rPr lang="ru-RU" sz="1100" u="sng" dirty="0">
                <a:hlinkClick r:id="rId16"/>
              </a:rPr>
              <a:t>/</a:t>
            </a:r>
            <a:r>
              <a:rPr lang="en-US" sz="1100" u="sng" dirty="0" err="1">
                <a:hlinkClick r:id="rId16"/>
              </a:rPr>
              <a:t>cms</a:t>
            </a:r>
            <a:r>
              <a:rPr lang="ru-RU" sz="1100" u="sng" dirty="0">
                <a:hlinkClick r:id="rId16"/>
              </a:rPr>
              <a:t>/</a:t>
            </a:r>
            <a:r>
              <a:rPr lang="en-US" sz="1100" u="sng" dirty="0">
                <a:hlinkClick r:id="rId16"/>
              </a:rPr>
              <a:t>image</a:t>
            </a:r>
            <a:r>
              <a:rPr lang="ru-RU" sz="1100" u="sng" dirty="0">
                <a:hlinkClick r:id="rId16"/>
              </a:rPr>
              <a:t>/</a:t>
            </a:r>
            <a:r>
              <a:rPr lang="en-US" sz="1100" u="sng" dirty="0" err="1">
                <a:hlinkClick r:id="rId16"/>
              </a:rPr>
              <a:t>transf</a:t>
            </a:r>
            <a:r>
              <a:rPr lang="ru-RU" sz="1100" u="sng" dirty="0">
                <a:hlinkClick r:id="rId16"/>
              </a:rPr>
              <a:t>/</a:t>
            </a:r>
            <a:r>
              <a:rPr lang="en-US" sz="1100" u="sng" dirty="0">
                <a:hlinkClick r:id="rId16"/>
              </a:rPr>
              <a:t>none</a:t>
            </a:r>
            <a:r>
              <a:rPr lang="ru-RU" sz="1100" u="sng" dirty="0">
                <a:hlinkClick r:id="rId16"/>
              </a:rPr>
              <a:t>/</a:t>
            </a:r>
            <a:r>
              <a:rPr lang="en-US" sz="1100" u="sng" dirty="0">
                <a:hlinkClick r:id="rId16"/>
              </a:rPr>
              <a:t>path</a:t>
            </a:r>
            <a:r>
              <a:rPr lang="ru-RU" sz="1100" u="sng" dirty="0">
                <a:hlinkClick r:id="rId16"/>
              </a:rPr>
              <a:t>/</a:t>
            </a:r>
            <a:r>
              <a:rPr lang="en-US" sz="1100" u="sng" dirty="0">
                <a:hlinkClick r:id="rId16"/>
              </a:rPr>
              <a:t>sf</a:t>
            </a:r>
            <a:r>
              <a:rPr lang="ru-RU" sz="1100" u="sng" dirty="0">
                <a:hlinkClick r:id="rId16"/>
              </a:rPr>
              <a:t>278732</a:t>
            </a:r>
            <a:r>
              <a:rPr lang="en-US" sz="1100" u="sng" dirty="0">
                <a:hlinkClick r:id="rId16"/>
              </a:rPr>
              <a:t>f</a:t>
            </a:r>
            <a:r>
              <a:rPr lang="ru-RU" sz="1100" u="sng" dirty="0">
                <a:hlinkClick r:id="rId16"/>
              </a:rPr>
              <a:t>8691</a:t>
            </a:r>
            <a:r>
              <a:rPr lang="en-US" sz="1100" u="sng" dirty="0" err="1">
                <a:hlinkClick r:id="rId16"/>
              </a:rPr>
              <a:t>ebec</a:t>
            </a:r>
            <a:r>
              <a:rPr lang="ru-RU" sz="1100" u="sng" dirty="0">
                <a:hlinkClick r:id="rId16"/>
              </a:rPr>
              <a:t>/</a:t>
            </a:r>
            <a:r>
              <a:rPr lang="en-US" sz="1100" u="sng" dirty="0">
                <a:hlinkClick r:id="rId16"/>
              </a:rPr>
              <a:t>image</a:t>
            </a:r>
            <a:r>
              <a:rPr lang="ru-RU" sz="1100" u="sng" dirty="0">
                <a:hlinkClick r:id="rId16"/>
              </a:rPr>
              <a:t>/</a:t>
            </a:r>
            <a:r>
              <a:rPr lang="en-US" sz="1100" u="sng" dirty="0" err="1">
                <a:hlinkClick r:id="rId16"/>
              </a:rPr>
              <a:t>i</a:t>
            </a:r>
            <a:r>
              <a:rPr lang="ru-RU" sz="1100" u="sng" dirty="0">
                <a:hlinkClick r:id="rId16"/>
              </a:rPr>
              <a:t>134984909128</a:t>
            </a:r>
            <a:r>
              <a:rPr lang="en-US" sz="1100" u="sng" dirty="0">
                <a:hlinkClick r:id="rId16"/>
              </a:rPr>
              <a:t>ac</a:t>
            </a:r>
            <a:r>
              <a:rPr lang="ru-RU" sz="1100" u="sng" dirty="0">
                <a:hlinkClick r:id="rId16"/>
              </a:rPr>
              <a:t>34/</a:t>
            </a:r>
            <a:r>
              <a:rPr lang="en-US" sz="1100" u="sng" dirty="0">
                <a:hlinkClick r:id="rId16"/>
              </a:rPr>
              <a:t>version</a:t>
            </a:r>
            <a:r>
              <a:rPr lang="ru-RU" sz="1100" u="sng" dirty="0">
                <a:hlinkClick r:id="rId16"/>
              </a:rPr>
              <a:t>/1544171884/</a:t>
            </a:r>
            <a:r>
              <a:rPr lang="en-US" sz="1100" u="sng" dirty="0">
                <a:hlinkClick r:id="rId16"/>
              </a:rPr>
              <a:t>image</a:t>
            </a:r>
            <a:r>
              <a:rPr lang="ru-RU" sz="1100" u="sng" dirty="0">
                <a:hlinkClick r:id="rId16"/>
              </a:rPr>
              <a:t>.</a:t>
            </a:r>
            <a:r>
              <a:rPr lang="en-US" sz="1100" u="sng" dirty="0">
                <a:hlinkClick r:id="rId16"/>
              </a:rPr>
              <a:t>jpg</a:t>
            </a:r>
            <a:r>
              <a:rPr lang="ru-RU" sz="1100" dirty="0"/>
              <a:t> </a:t>
            </a:r>
            <a:r>
              <a:rPr lang="ru-RU" sz="1100" dirty="0">
                <a:solidFill>
                  <a:schemeClr val="tx1"/>
                </a:solidFill>
              </a:rPr>
              <a:t>- «Ёлка»</a:t>
            </a:r>
          </a:p>
          <a:p>
            <a:pPr lvl="0">
              <a:lnSpc>
                <a:spcPts val="1440"/>
              </a:lnSpc>
            </a:pPr>
            <a:r>
              <a:rPr lang="ru-RU" sz="1100" u="sng" dirty="0">
                <a:hlinkClick r:id="rId17"/>
              </a:rPr>
              <a:t>https://im0-tub-ru.yandex.net/i?id=56fd43df888f888a191c795c7704a9e3-l&amp;n=13</a:t>
            </a:r>
            <a:r>
              <a:rPr lang="ru-RU" sz="1100" dirty="0"/>
              <a:t> </a:t>
            </a:r>
            <a:r>
              <a:rPr lang="ru-RU" sz="1100" dirty="0">
                <a:solidFill>
                  <a:schemeClr val="tx1"/>
                </a:solidFill>
              </a:rPr>
              <a:t>«Кораблик»</a:t>
            </a:r>
          </a:p>
          <a:p>
            <a:pPr lvl="0">
              <a:lnSpc>
                <a:spcPts val="1440"/>
              </a:lnSpc>
            </a:pPr>
            <a:r>
              <a:rPr lang="ru-RU" sz="1100" u="sng" dirty="0">
                <a:hlinkClick r:id="rId18"/>
              </a:rPr>
              <a:t>https://im0-tub-ru.yandex.net/i?id=1584f740e1608ed55c5b8242e44cc63a-srl&amp;n=13</a:t>
            </a:r>
            <a:r>
              <a:rPr lang="ru-RU" sz="1100" dirty="0"/>
              <a:t> </a:t>
            </a:r>
            <a:r>
              <a:rPr lang="ru-RU" sz="1100" dirty="0">
                <a:solidFill>
                  <a:schemeClr val="tx1"/>
                </a:solidFill>
              </a:rPr>
              <a:t>– «Крошка Енот»</a:t>
            </a:r>
          </a:p>
          <a:p>
            <a:pPr lvl="0">
              <a:lnSpc>
                <a:spcPts val="1440"/>
              </a:lnSpc>
            </a:pPr>
            <a:r>
              <a:rPr lang="ru-RU" sz="1100" u="sng" dirty="0">
                <a:hlinkClick r:id="rId19"/>
              </a:rPr>
              <a:t>https://im0-tub-ru.yandex.net/i?id=3a9280caefe795180ec0a3e4c98ed2c0-l&amp;n=13</a:t>
            </a:r>
            <a:r>
              <a:rPr lang="ru-RU" sz="1100" dirty="0"/>
              <a:t> </a:t>
            </a:r>
            <a:r>
              <a:rPr lang="ru-RU" sz="1100" dirty="0">
                <a:solidFill>
                  <a:schemeClr val="tx1"/>
                </a:solidFill>
              </a:rPr>
              <a:t>– девочка и мальчик на книге</a:t>
            </a:r>
          </a:p>
          <a:p>
            <a:pPr lvl="0">
              <a:lnSpc>
                <a:spcPts val="1440"/>
              </a:lnSpc>
            </a:pPr>
            <a:r>
              <a:rPr lang="ru-RU" sz="1100" u="sng" dirty="0">
                <a:hlinkClick r:id="rId20"/>
              </a:rPr>
              <a:t>https://st2.depositphotos.com/2400497/9933/v/950/depositphotos_99333500-stock-illustration-cartoon-boy-thinking.jpg</a:t>
            </a:r>
            <a:r>
              <a:rPr lang="ru-RU" sz="1100" dirty="0">
                <a:solidFill>
                  <a:schemeClr val="tx1"/>
                </a:solidFill>
              </a:rPr>
              <a:t>– мальчик думает</a:t>
            </a:r>
          </a:p>
          <a:p>
            <a:pPr lvl="0">
              <a:lnSpc>
                <a:spcPts val="1440"/>
              </a:lnSpc>
            </a:pPr>
            <a:r>
              <a:rPr lang="ru-RU" sz="1100" u="sng" dirty="0">
                <a:hlinkClick r:id="rId21"/>
              </a:rPr>
              <a:t>https://avatars.mds.yandex.net/get-pdb/1101614/f3c62af5-38df-493f-acc5-40df815723be/orig</a:t>
            </a:r>
            <a:endParaRPr lang="ru-RU" sz="1100" dirty="0"/>
          </a:p>
          <a:p>
            <a:pPr lvl="0">
              <a:lnSpc>
                <a:spcPts val="1440"/>
              </a:lnSpc>
            </a:pPr>
            <a:r>
              <a:rPr lang="ru-RU" sz="1100" u="sng" dirty="0">
                <a:hlinkClick r:id="rId22"/>
              </a:rPr>
              <a:t>https://im0-tub-ru.yandex.net/i?id=279bc1c6bce88e92e6d39afb5abff9e6&amp;n=13-</a:t>
            </a:r>
            <a:r>
              <a:rPr lang="ru-RU" sz="1100" dirty="0"/>
              <a:t> </a:t>
            </a:r>
            <a:r>
              <a:rPr lang="ru-RU" sz="1100" dirty="0">
                <a:solidFill>
                  <a:schemeClr val="tx1"/>
                </a:solidFill>
              </a:rPr>
              <a:t>сундук</a:t>
            </a:r>
          </a:p>
          <a:p>
            <a:pPr lvl="0">
              <a:lnSpc>
                <a:spcPts val="1440"/>
              </a:lnSpc>
            </a:pPr>
            <a:r>
              <a:rPr lang="ru-RU" sz="1100" u="sng" dirty="0">
                <a:hlinkClick r:id="rId23"/>
              </a:rPr>
              <a:t>https://im0tubru.yandex.net/i?id=d8969b69a30a223226a8b9281b271478&amp;n=33&amp;h=215&amp;w=197</a:t>
            </a:r>
            <a:r>
              <a:rPr lang="ru-RU" sz="1100" dirty="0"/>
              <a:t> </a:t>
            </a:r>
            <a:r>
              <a:rPr lang="ru-RU" sz="1100" dirty="0">
                <a:solidFill>
                  <a:schemeClr val="tx1"/>
                </a:solidFill>
              </a:rPr>
              <a:t>– ответы на вопросы</a:t>
            </a:r>
          </a:p>
          <a:p>
            <a:pPr lvl="0">
              <a:lnSpc>
                <a:spcPts val="1440"/>
              </a:lnSpc>
            </a:pPr>
            <a:r>
              <a:rPr lang="ru-RU" sz="1100" u="sng" dirty="0">
                <a:hlinkClick r:id="rId24"/>
              </a:rPr>
              <a:t>https://</a:t>
            </a:r>
            <a:r>
              <a:rPr lang="ru-RU" sz="1100" u="sng" dirty="0" smtClean="0">
                <a:hlinkClick r:id="rId24"/>
              </a:rPr>
              <a:t>1.bp.blogspot.com/CuKtDUhTOqE/WDx873oMmUI/AAAAAAAAA0k/CBQQ7eP4oWwVhNWWF1SC3g_zTxoK5hZPACLcB/s1600</a:t>
            </a:r>
            <a:r>
              <a:rPr lang="ru-RU" sz="1100" u="sng" dirty="0">
                <a:hlinkClick r:id="rId24"/>
              </a:rPr>
              <a:t>/%25D0%25B4%25D1%2583%25D0%25BC%25D0%25B0%25D1%258E.pngб</a:t>
            </a:r>
            <a:r>
              <a:rPr lang="ru-RU" sz="1100" dirty="0"/>
              <a:t> </a:t>
            </a:r>
            <a:r>
              <a:rPr lang="ru-RU" sz="1100" dirty="0">
                <a:solidFill>
                  <a:schemeClr val="tx1"/>
                </a:solidFill>
              </a:rPr>
              <a:t>– мальчик пишет</a:t>
            </a:r>
          </a:p>
          <a:p>
            <a:pPr lvl="0">
              <a:lnSpc>
                <a:spcPts val="1440"/>
              </a:lnSpc>
            </a:pPr>
            <a:r>
              <a:rPr lang="ru-RU" sz="1100" u="sng" dirty="0">
                <a:hlinkClick r:id="rId25"/>
              </a:rPr>
              <a:t>https://im0-tub-ru.yandex.net/i?id=6ec0db54f9d0c1aa54a6d781ffabecc0-l&amp;n=13</a:t>
            </a:r>
            <a:r>
              <a:rPr lang="ru-RU" sz="1100" dirty="0"/>
              <a:t> </a:t>
            </a:r>
            <a:r>
              <a:rPr lang="ru-RU" sz="1100" dirty="0">
                <a:solidFill>
                  <a:schemeClr val="tx1"/>
                </a:solidFill>
              </a:rPr>
              <a:t>- разминка</a:t>
            </a:r>
          </a:p>
          <a:p>
            <a:pPr lvl="0">
              <a:lnSpc>
                <a:spcPts val="1440"/>
              </a:lnSpc>
            </a:pPr>
            <a:r>
              <a:rPr lang="ru-RU" sz="1100" u="sng" dirty="0">
                <a:hlinkClick r:id="rId26"/>
              </a:rPr>
              <a:t>https://pptcloud3.ams3.digitaloceanspaces.com/slides/pics/003/947/270/original/Slide1.jpg?1497155371</a:t>
            </a:r>
            <a:r>
              <a:rPr lang="ru-RU" sz="1100" dirty="0"/>
              <a:t> </a:t>
            </a:r>
            <a:r>
              <a:rPr lang="ru-RU" sz="1100" dirty="0">
                <a:solidFill>
                  <a:schemeClr val="tx1"/>
                </a:solidFill>
              </a:rPr>
              <a:t>- капитан</a:t>
            </a:r>
          </a:p>
          <a:p>
            <a:pPr lvl="0">
              <a:lnSpc>
                <a:spcPts val="1440"/>
              </a:lnSpc>
            </a:pPr>
            <a:r>
              <a:rPr lang="ru-RU" sz="1100" u="sng" dirty="0">
                <a:hlinkClick r:id="rId27"/>
              </a:rPr>
              <a:t>https://autogear.ru/misc/i/gallery/11369/75846.jpg</a:t>
            </a:r>
            <a:r>
              <a:rPr lang="ru-RU" sz="1100" dirty="0"/>
              <a:t> </a:t>
            </a:r>
            <a:r>
              <a:rPr lang="ru-RU" sz="1100" dirty="0">
                <a:solidFill>
                  <a:schemeClr val="tx1"/>
                </a:solidFill>
              </a:rPr>
              <a:t>- выбор</a:t>
            </a:r>
          </a:p>
          <a:p>
            <a:pPr lvl="0">
              <a:lnSpc>
                <a:spcPts val="1440"/>
              </a:lnSpc>
            </a:pPr>
            <a:r>
              <a:rPr lang="ru-RU" sz="1100" u="sng" dirty="0">
                <a:hlinkClick r:id="rId28"/>
              </a:rPr>
              <a:t>https://im0-tub-ru.yandex.net/i?id=e4082ee9495a1cbaf9a301ebd4c1bc35&amp;n=13-</a:t>
            </a:r>
            <a:r>
              <a:rPr lang="ru-RU" sz="1100" dirty="0"/>
              <a:t> </a:t>
            </a:r>
            <a:r>
              <a:rPr lang="ru-RU" sz="1100" dirty="0">
                <a:solidFill>
                  <a:schemeClr val="tx1"/>
                </a:solidFill>
              </a:rPr>
              <a:t>выбор</a:t>
            </a:r>
          </a:p>
          <a:p>
            <a:pPr lvl="0">
              <a:lnSpc>
                <a:spcPts val="1440"/>
              </a:lnSpc>
            </a:pPr>
            <a:r>
              <a:rPr lang="ru-RU" sz="1100" u="sng" dirty="0">
                <a:hlinkClick r:id="rId29"/>
              </a:rPr>
              <a:t>https://im0-tub-ru.yandex.net/i?id=1961ed69a4fcf6e4379269eb44c90cc5-l&amp;n=13</a:t>
            </a:r>
            <a:r>
              <a:rPr lang="ru-RU" sz="1100" dirty="0"/>
              <a:t> </a:t>
            </a:r>
            <a:r>
              <a:rPr lang="ru-RU" sz="1100" dirty="0">
                <a:solidFill>
                  <a:schemeClr val="tx1"/>
                </a:solidFill>
              </a:rPr>
              <a:t>– дети на глобусе</a:t>
            </a:r>
          </a:p>
          <a:p>
            <a:pPr lvl="0">
              <a:lnSpc>
                <a:spcPts val="1440"/>
              </a:lnSpc>
            </a:pPr>
            <a:r>
              <a:rPr lang="ru-RU" sz="1100" u="sng" dirty="0">
                <a:hlinkClick r:id="rId30"/>
              </a:rPr>
              <a:t>https://im0-tub-ru.yandex.net/i?id=9950f68aab40de90ba69346d99b82b2b-l&amp;n=13</a:t>
            </a:r>
            <a:r>
              <a:rPr lang="ru-RU" sz="1100" dirty="0"/>
              <a:t> </a:t>
            </a:r>
            <a:r>
              <a:rPr lang="ru-RU" sz="1100" dirty="0">
                <a:solidFill>
                  <a:schemeClr val="tx1"/>
                </a:solidFill>
              </a:rPr>
              <a:t>- награждение</a:t>
            </a:r>
          </a:p>
          <a:p>
            <a:pPr lvl="0">
              <a:lnSpc>
                <a:spcPts val="1440"/>
              </a:lnSpc>
            </a:pPr>
            <a:r>
              <a:rPr lang="ru-RU" sz="1100" u="sng" dirty="0">
                <a:hlinkClick r:id="rId31"/>
              </a:rPr>
              <a:t>https://</a:t>
            </a:r>
            <a:r>
              <a:rPr lang="ru-RU" sz="1100" u="sng" dirty="0" smtClean="0">
                <a:hlinkClick r:id="rId31"/>
              </a:rPr>
              <a:t>i.pinimg.com/originals/d7/46/a3/d746a3a2cb5c5265df26bef653bde5c1.gif</a:t>
            </a:r>
            <a:r>
              <a:rPr lang="en-US" sz="1100" u="sng" dirty="0" smtClean="0"/>
              <a:t>  </a:t>
            </a:r>
            <a:r>
              <a:rPr lang="en-US" sz="1100" u="sng" dirty="0" smtClean="0">
                <a:solidFill>
                  <a:schemeClr val="tx1"/>
                </a:solidFill>
              </a:rPr>
              <a:t>- </a:t>
            </a:r>
            <a:r>
              <a:rPr lang="ru-RU" sz="1100" u="sng" dirty="0" smtClean="0">
                <a:solidFill>
                  <a:schemeClr val="tx1"/>
                </a:solidFill>
              </a:rPr>
              <a:t>лягушка</a:t>
            </a:r>
            <a:endParaRPr lang="ru-RU" sz="1100" dirty="0">
              <a:solidFill>
                <a:schemeClr val="tx1"/>
              </a:solidFill>
            </a:endParaRPr>
          </a:p>
          <a:p>
            <a:pPr lvl="0">
              <a:lnSpc>
                <a:spcPts val="1440"/>
              </a:lnSpc>
            </a:pPr>
            <a:r>
              <a:rPr lang="ru-RU" sz="1100" u="sng" dirty="0">
                <a:hlinkClick r:id="rId32"/>
              </a:rPr>
              <a:t>https://zverevaov-egords47.edumsko.ru/uploads/6200/6172/section/540169/.thumbs/14820471051170.png?1524572767070</a:t>
            </a:r>
            <a:r>
              <a:rPr lang="ru-RU" sz="1100" dirty="0"/>
              <a:t> </a:t>
            </a:r>
            <a:r>
              <a:rPr lang="ru-RU" sz="1100" dirty="0">
                <a:solidFill>
                  <a:schemeClr val="tx1"/>
                </a:solidFill>
              </a:rPr>
              <a:t>-солнышко</a:t>
            </a:r>
          </a:p>
          <a:p>
            <a:pPr>
              <a:lnSpc>
                <a:spcPts val="1440"/>
              </a:lnSpc>
            </a:pPr>
            <a:r>
              <a:rPr lang="ru-RU" sz="1200" dirty="0"/>
              <a:t> </a:t>
            </a:r>
          </a:p>
          <a:p>
            <a:pPr eaLnBrk="1" hangingPunct="1">
              <a:lnSpc>
                <a:spcPts val="1440"/>
              </a:lnSpc>
              <a:buSzPct val="100000"/>
              <a:defRPr/>
            </a:pPr>
            <a:endParaRPr lang="ru-RU" altLang="ru-RU" sz="12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eaLnBrk="1" hangingPunct="1">
              <a:lnSpc>
                <a:spcPts val="1440"/>
              </a:lnSpc>
              <a:buSzPct val="100000"/>
              <a:defRPr/>
            </a:pPr>
            <a:endParaRPr lang="ru-RU" sz="1200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1440"/>
              </a:lnSpc>
              <a:buSzPct val="100000"/>
              <a:defRPr/>
            </a:pPr>
            <a:endParaRPr lang="ru-RU" altLang="ru-RU" sz="1100" dirty="0" smtClean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121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писание: http://kladraz.ru/upload/blogs/7288_c3d8866169cf07beb6447bbfcf642f5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35053"/>
            <a:ext cx="3384376" cy="4710135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isometricOffAxis2Left"/>
            <a:lightRig rig="threePt" dir="t"/>
          </a:scene3d>
        </p:spPr>
      </p:pic>
      <p:pic>
        <p:nvPicPr>
          <p:cNvPr id="2050" name="Picture 2" descr="E:\Cутеев\Соболева О.Ф\101048576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5401" y="413410"/>
            <a:ext cx="3384376" cy="4986868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Cутеев\Соболева О.Ф\г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5704" y="3284984"/>
            <a:ext cx="2454448" cy="3494744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0779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692696"/>
            <a:ext cx="6799297" cy="5847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CC00FF"/>
                </a:solidFill>
                <a:latin typeface="Times New Roman" pitchFamily="18" charset="0"/>
                <a:cs typeface="Times New Roman" pitchFamily="18" charset="0"/>
              </a:rPr>
              <a:t>1 конкурс «Представление команд»</a:t>
            </a:r>
          </a:p>
        </p:txBody>
      </p:sp>
      <p:pic>
        <p:nvPicPr>
          <p:cNvPr id="4098" name="Picture 2" descr="E:\Cутеев\Соболева О.Ф\img1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00" t="37445" r="9647"/>
          <a:stretch/>
        </p:blipFill>
        <p:spPr bwMode="auto">
          <a:xfrm>
            <a:off x="899592" y="1988840"/>
            <a:ext cx="7370904" cy="4104456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9840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908720"/>
            <a:ext cx="8007513" cy="5847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CC00FF"/>
                </a:solidFill>
                <a:latin typeface="Times New Roman" pitchFamily="18" charset="0"/>
                <a:cs typeface="Times New Roman" pitchFamily="18" charset="0"/>
              </a:rPr>
              <a:t>2. Конкурс-разминка «Доскажи словечко»</a:t>
            </a:r>
            <a:endParaRPr lang="ru-RU" sz="3200" dirty="0">
              <a:solidFill>
                <a:srgbClr val="CC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1709519"/>
            <a:ext cx="3528392" cy="4992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69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1196752"/>
            <a:ext cx="6328335" cy="5847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CC00FF"/>
                </a:solidFill>
                <a:latin typeface="Times New Roman" pitchFamily="18" charset="0"/>
                <a:cs typeface="Times New Roman" pitchFamily="18" charset="0"/>
              </a:rPr>
              <a:t>3. Узнай сказку по иллюстрации </a:t>
            </a:r>
            <a:endParaRPr lang="ru-RU" sz="3200" dirty="0">
              <a:solidFill>
                <a:srgbClr val="CC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E:\Картинки, рамки\2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132856"/>
            <a:ext cx="4960466" cy="4082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5354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писание: http://kladraz.ru/upload/blogs/7288_3068d1bb365c9a869b040d1569ff746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68965"/>
            <a:ext cx="4646290" cy="612068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3" name="TextBox 2"/>
          <p:cNvSpPr txBox="1"/>
          <p:nvPr/>
        </p:nvSpPr>
        <p:spPr>
          <a:xfrm>
            <a:off x="5580112" y="3892356"/>
            <a:ext cx="3240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CC00FF"/>
                </a:solidFill>
                <a:latin typeface="Times New Roman" pitchFamily="18" charset="0"/>
                <a:cs typeface="Times New Roman" pitchFamily="18" charset="0"/>
              </a:rPr>
              <a:t>«Три котенка»</a:t>
            </a:r>
          </a:p>
        </p:txBody>
      </p:sp>
    </p:spTree>
    <p:extLst>
      <p:ext uri="{BB962C8B-B14F-4D97-AF65-F5344CB8AC3E}">
        <p14:creationId xmlns:p14="http://schemas.microsoft.com/office/powerpoint/2010/main" val="612850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94108" y="3172616"/>
            <a:ext cx="3024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CC00FF"/>
                </a:solidFill>
                <a:latin typeface="Times New Roman" pitchFamily="18" charset="0"/>
                <a:cs typeface="Times New Roman" pitchFamily="18" charset="0"/>
              </a:rPr>
              <a:t>«Под грибом»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24035"/>
            <a:ext cx="4856197" cy="6281936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160993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писание: http://kladraz.ru/upload/blogs/7288_c8956cc7e2804e4b34521c0ca903092b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4536504" cy="648072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3" name="TextBox 2"/>
          <p:cNvSpPr txBox="1"/>
          <p:nvPr/>
        </p:nvSpPr>
        <p:spPr>
          <a:xfrm>
            <a:off x="5796136" y="3501008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CC00FF"/>
                </a:solidFill>
                <a:latin typeface="Times New Roman" pitchFamily="18" charset="0"/>
                <a:cs typeface="Times New Roman" pitchFamily="18" charset="0"/>
              </a:rPr>
              <a:t>«Яблоко»</a:t>
            </a:r>
          </a:p>
        </p:txBody>
      </p:sp>
    </p:spTree>
    <p:extLst>
      <p:ext uri="{BB962C8B-B14F-4D97-AF65-F5344CB8AC3E}">
        <p14:creationId xmlns:p14="http://schemas.microsoft.com/office/powerpoint/2010/main" val="16414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398</TotalTime>
  <Words>394</Words>
  <Application>Microsoft Office PowerPoint</Application>
  <PresentationFormat>Экран (4:3)</PresentationFormat>
  <Paragraphs>69</Paragraphs>
  <Slides>27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3" baseType="lpstr">
      <vt:lpstr>Microsoft YaHei</vt:lpstr>
      <vt:lpstr>Arial</vt:lpstr>
      <vt:lpstr>Calibri</vt:lpstr>
      <vt:lpstr>Monotype Corsiva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коля</dc:creator>
  <cp:lastModifiedBy>user</cp:lastModifiedBy>
  <cp:revision>23</cp:revision>
  <dcterms:created xsi:type="dcterms:W3CDTF">2017-05-10T17:37:23Z</dcterms:created>
  <dcterms:modified xsi:type="dcterms:W3CDTF">2019-04-03T10:09:05Z</dcterms:modified>
</cp:coreProperties>
</file>